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347" r:id="rId5"/>
    <p:sldId id="359" r:id="rId6"/>
    <p:sldId id="360" r:id="rId7"/>
    <p:sldId id="361" r:id="rId8"/>
    <p:sldId id="362" r:id="rId9"/>
    <p:sldId id="336" r:id="rId10"/>
    <p:sldId id="337" r:id="rId11"/>
    <p:sldId id="339" r:id="rId12"/>
    <p:sldId id="356" r:id="rId13"/>
    <p:sldId id="357" r:id="rId14"/>
    <p:sldId id="341" r:id="rId15"/>
    <p:sldId id="345" r:id="rId16"/>
    <p:sldId id="346" r:id="rId17"/>
    <p:sldId id="348" r:id="rId18"/>
    <p:sldId id="358" r:id="rId19"/>
    <p:sldId id="349" r:id="rId20"/>
    <p:sldId id="350" r:id="rId21"/>
    <p:sldId id="351" r:id="rId22"/>
    <p:sldId id="352" r:id="rId23"/>
    <p:sldId id="353" r:id="rId24"/>
    <p:sldId id="354" r:id="rId25"/>
    <p:sldId id="355" r:id="rId26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82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4408</c:v>
                </c:pt>
                <c:pt idx="1">
                  <c:v>4085</c:v>
                </c:pt>
                <c:pt idx="2">
                  <c:v>4088</c:v>
                </c:pt>
                <c:pt idx="3">
                  <c:v>4256</c:v>
                </c:pt>
                <c:pt idx="4">
                  <c:v>3231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7736</c:v>
                </c:pt>
                <c:pt idx="1">
                  <c:v>7562</c:v>
                </c:pt>
                <c:pt idx="2">
                  <c:v>8393</c:v>
                </c:pt>
                <c:pt idx="3">
                  <c:v>9457</c:v>
                </c:pt>
                <c:pt idx="4">
                  <c:v>7185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12144</c:v>
                </c:pt>
                <c:pt idx="1">
                  <c:v>11647</c:v>
                </c:pt>
                <c:pt idx="2">
                  <c:v>12481</c:v>
                </c:pt>
                <c:pt idx="3">
                  <c:v>13713</c:v>
                </c:pt>
                <c:pt idx="4">
                  <c:v>10416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VE" dirty="0"/>
              <a:t>Solicitudes de Marcas – SAPI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362</c:v>
                </c:pt>
                <c:pt idx="1">
                  <c:v>329</c:v>
                </c:pt>
                <c:pt idx="2">
                  <c:v>370</c:v>
                </c:pt>
                <c:pt idx="3">
                  <c:v>472</c:v>
                </c:pt>
                <c:pt idx="4">
                  <c:v>448</c:v>
                </c:pt>
                <c:pt idx="5">
                  <c:v>492</c:v>
                </c:pt>
                <c:pt idx="6">
                  <c:v>416</c:v>
                </c:pt>
                <c:pt idx="7">
                  <c:v>342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512</c:v>
                </c:pt>
                <c:pt idx="1">
                  <c:v>558</c:v>
                </c:pt>
                <c:pt idx="2">
                  <c:v>930</c:v>
                </c:pt>
                <c:pt idx="3">
                  <c:v>1192</c:v>
                </c:pt>
                <c:pt idx="4">
                  <c:v>1172</c:v>
                </c:pt>
                <c:pt idx="5">
                  <c:v>1081</c:v>
                </c:pt>
                <c:pt idx="6">
                  <c:v>722</c:v>
                </c:pt>
                <c:pt idx="7">
                  <c:v>1018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874</c:v>
                </c:pt>
                <c:pt idx="1">
                  <c:v>887</c:v>
                </c:pt>
                <c:pt idx="2">
                  <c:v>1300</c:v>
                </c:pt>
                <c:pt idx="3">
                  <c:v>1664</c:v>
                </c:pt>
                <c:pt idx="4">
                  <c:v>1620</c:v>
                </c:pt>
                <c:pt idx="5">
                  <c:v>1573</c:v>
                </c:pt>
                <c:pt idx="6">
                  <c:v>1138</c:v>
                </c:pt>
                <c:pt idx="7">
                  <c:v>1360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699</c:v>
                </c:pt>
                <c:pt idx="1">
                  <c:v>575</c:v>
                </c:pt>
                <c:pt idx="2">
                  <c:v>697</c:v>
                </c:pt>
                <c:pt idx="3">
                  <c:v>635</c:v>
                </c:pt>
                <c:pt idx="4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134</c:v>
                </c:pt>
                <c:pt idx="1">
                  <c:v>96</c:v>
                </c:pt>
                <c:pt idx="2">
                  <c:v>99</c:v>
                </c:pt>
                <c:pt idx="3">
                  <c:v>126</c:v>
                </c:pt>
                <c:pt idx="4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833</c:v>
                </c:pt>
                <c:pt idx="1">
                  <c:v>671</c:v>
                </c:pt>
                <c:pt idx="2">
                  <c:v>796</c:v>
                </c:pt>
                <c:pt idx="3">
                  <c:v>761</c:v>
                </c:pt>
                <c:pt idx="4">
                  <c:v>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VE" dirty="0"/>
              <a:t>Solicitudes de Marcas – B&amp;T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48</c:v>
                </c:pt>
                <c:pt idx="1">
                  <c:v>15</c:v>
                </c:pt>
                <c:pt idx="2">
                  <c:v>55</c:v>
                </c:pt>
                <c:pt idx="3">
                  <c:v>46</c:v>
                </c:pt>
                <c:pt idx="4">
                  <c:v>77</c:v>
                </c:pt>
                <c:pt idx="5">
                  <c:v>69</c:v>
                </c:pt>
                <c:pt idx="6">
                  <c:v>69</c:v>
                </c:pt>
                <c:pt idx="7">
                  <c:v>65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</c:v>
                </c:pt>
                <c:pt idx="1">
                  <c:v>24</c:v>
                </c:pt>
                <c:pt idx="2">
                  <c:v>22</c:v>
                </c:pt>
                <c:pt idx="3">
                  <c:v>20</c:v>
                </c:pt>
                <c:pt idx="4">
                  <c:v>15</c:v>
                </c:pt>
                <c:pt idx="5">
                  <c:v>67</c:v>
                </c:pt>
                <c:pt idx="6">
                  <c:v>19</c:v>
                </c:pt>
                <c:pt idx="7">
                  <c:v>28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60</c:v>
                </c:pt>
                <c:pt idx="1">
                  <c:v>39</c:v>
                </c:pt>
                <c:pt idx="2">
                  <c:v>77</c:v>
                </c:pt>
                <c:pt idx="3">
                  <c:v>66</c:v>
                </c:pt>
                <c:pt idx="4">
                  <c:v>92</c:v>
                </c:pt>
                <c:pt idx="5">
                  <c:v>136</c:v>
                </c:pt>
                <c:pt idx="6">
                  <c:v>88</c:v>
                </c:pt>
                <c:pt idx="7">
                  <c:v>93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participación de mercado B&amp;T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0.15857531760435573</c:v>
                </c:pt>
                <c:pt idx="1">
                  <c:v>0.14075887392900857</c:v>
                </c:pt>
                <c:pt idx="2">
                  <c:v>0.1704990215264188</c:v>
                </c:pt>
                <c:pt idx="3">
                  <c:v>0.14920112781954886</c:v>
                </c:pt>
                <c:pt idx="4">
                  <c:v>0.13741875580315691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participación de mercado B&amp;T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rgbClr val="0070C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1.732161323681489E-2</c:v>
                </c:pt>
                <c:pt idx="1">
                  <c:v>1.2695054218460724E-2</c:v>
                </c:pt>
                <c:pt idx="2">
                  <c:v>1.1795543905635648E-2</c:v>
                </c:pt>
                <c:pt idx="3">
                  <c:v>1.3323464100666173E-2</c:v>
                </c:pt>
                <c:pt idx="4">
                  <c:v>2.8810020876826721E-2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77-4F78-9D74-F9B50D9A33B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243</c:v>
                </c:pt>
                <c:pt idx="1">
                  <c:v>258</c:v>
                </c:pt>
                <c:pt idx="2">
                  <c:v>247</c:v>
                </c:pt>
                <c:pt idx="3">
                  <c:v>176</c:v>
                </c:pt>
                <c:pt idx="4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28</c:v>
                </c:pt>
                <c:pt idx="1">
                  <c:v>21</c:v>
                </c:pt>
                <c:pt idx="2">
                  <c:v>24</c:v>
                </c:pt>
                <c:pt idx="3">
                  <c:v>32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271</c:v>
                </c:pt>
                <c:pt idx="1">
                  <c:v>279</c:v>
                </c:pt>
                <c:pt idx="2">
                  <c:v>271</c:v>
                </c:pt>
                <c:pt idx="3">
                  <c:v>208</c:v>
                </c:pt>
                <c:pt idx="4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15</c:v>
                </c:pt>
                <c:pt idx="2">
                  <c:v>20</c:v>
                </c:pt>
                <c:pt idx="3">
                  <c:v>22</c:v>
                </c:pt>
                <c:pt idx="4">
                  <c:v>18</c:v>
                </c:pt>
                <c:pt idx="5">
                  <c:v>33</c:v>
                </c:pt>
                <c:pt idx="6">
                  <c:v>29</c:v>
                </c:pt>
                <c:pt idx="7">
                  <c:v>18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19</c:v>
                </c:pt>
                <c:pt idx="1">
                  <c:v>18</c:v>
                </c:pt>
                <c:pt idx="2">
                  <c:v>21</c:v>
                </c:pt>
                <c:pt idx="3">
                  <c:v>26</c:v>
                </c:pt>
                <c:pt idx="4">
                  <c:v>21</c:v>
                </c:pt>
                <c:pt idx="5">
                  <c:v>35</c:v>
                </c:pt>
                <c:pt idx="6">
                  <c:v>30</c:v>
                </c:pt>
                <c:pt idx="7">
                  <c:v>20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88</c:v>
                </c:pt>
                <c:pt idx="2">
                  <c:v>55</c:v>
                </c:pt>
                <c:pt idx="3">
                  <c:v>43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</c:v>
                </c:pt>
                <c:pt idx="1">
                  <c:v>88</c:v>
                </c:pt>
                <c:pt idx="2">
                  <c:v>56</c:v>
                </c:pt>
                <c:pt idx="3">
                  <c:v>43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</a:t>
            </a:r>
            <a:r>
              <a:rPr lang="es-ES" noProof="0" dirty="0"/>
              <a:t>participación de mercado B&amp;T</a:t>
            </a:r>
            <a:endParaRPr lang="es-VE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V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B&amp;T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4.4280442804428041E-2</c:v>
                </c:pt>
                <c:pt idx="1">
                  <c:v>0.31541218637992829</c:v>
                </c:pt>
                <c:pt idx="2">
                  <c:v>0.20664206642066421</c:v>
                </c:pt>
                <c:pt idx="3">
                  <c:v>0.20673076923076922</c:v>
                </c:pt>
                <c:pt idx="4">
                  <c:v>0.10526315789473684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01/09/2026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 dirty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15660" y="286605"/>
            <a:ext cx="9661585" cy="702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es-MX" noProof="0" dirty="0"/>
              <a:t>Estadísticas Mensuales - Solicitudes de Marcas y Patentes</a:t>
            </a:r>
            <a:br>
              <a:rPr lang="es-MX" noProof="0" dirty="0"/>
            </a:br>
            <a:r>
              <a:rPr lang="es-MX" noProof="0" dirty="0"/>
              <a:t>Fuente: </a:t>
            </a:r>
            <a:r>
              <a:rPr lang="es-MX" noProof="0" dirty="0" err="1"/>
              <a:t>Webpi</a:t>
            </a:r>
            <a:r>
              <a:rPr lang="es-MX" noProof="0" dirty="0"/>
              <a:t> (SAPI) y B&amp;T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01/09/2026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grey and white sign&#10;&#10;AI-generated content may be incorrect.">
            <a:extLst>
              <a:ext uri="{FF2B5EF4-FFF2-40B4-BE49-F238E27FC236}">
                <a16:creationId xmlns:a16="http://schemas.microsoft.com/office/drawing/2014/main" id="{700723E7-A887-CBF0-D958-05170B386C6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510851" y="124736"/>
            <a:ext cx="2334478" cy="114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50" baseline="0">
          <a:solidFill>
            <a:srgbClr val="3C3B39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677EB-AF20-1609-0FAD-7CD4E71E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350E7F-1EA6-AC1B-5DBE-119F94FA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sz="2800" noProof="0" dirty="0"/>
              <a:t>KPI's</a:t>
            </a:r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56A15B0C-5FEE-5EB3-8B36-62CD3D85A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3529C7BE-A229-D023-A34A-20B81CC73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Agosto-2026</a:t>
            </a:r>
          </a:p>
          <a:p>
            <a:r>
              <a:rPr lang="es-VE" dirty="0"/>
              <a:t>Fuente: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61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F5C8C-6E1C-E53A-21CC-1EB8C500E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C055C2-6D83-C184-4DBF-87FC7C32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D1A1CF-0E23-85E9-D34C-88A92CDD6E6B}"/>
              </a:ext>
            </a:extLst>
          </p:cNvPr>
          <p:cNvSpPr txBox="1"/>
          <p:nvPr/>
        </p:nvSpPr>
        <p:spPr>
          <a:xfrm>
            <a:off x="5046452" y="1400783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Agosto-2026</a:t>
            </a:r>
            <a:endParaRPr lang="en-US" sz="24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2828365-1CFD-E103-5037-EF7924A55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8501" y="2108200"/>
            <a:ext cx="9495323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E9397-4AB4-D73A-1EEF-62FC34391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A19C7F-0C91-FCD0-4466-43D69090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54C0C3-2A09-1A6E-BEC8-9D15A9A7332A}"/>
              </a:ext>
            </a:extLst>
          </p:cNvPr>
          <p:cNvSpPr txBox="1"/>
          <p:nvPr/>
        </p:nvSpPr>
        <p:spPr>
          <a:xfrm>
            <a:off x="5046452" y="1400783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Agosto-2026</a:t>
            </a:r>
            <a:endParaRPr lang="en-US" sz="24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B199825-9745-A5CF-D23A-3537C1736B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503017"/>
            <a:ext cx="10058400" cy="297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6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7AB1-A0D5-B79F-94EA-9879848F8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AF6DC2-2125-75EF-B85E-F8F69D43B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7DBA4E-B8C5-56B2-8264-E18AD821FE69}"/>
              </a:ext>
            </a:extLst>
          </p:cNvPr>
          <p:cNvSpPr txBox="1"/>
          <p:nvPr/>
        </p:nvSpPr>
        <p:spPr>
          <a:xfrm>
            <a:off x="5046452" y="1400783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/>
              <a:t>Agosto-2026</a:t>
            </a:r>
            <a:endParaRPr lang="en-US" sz="24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5F4DA2-670F-D6CD-BDC5-39CE4744AC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8098" y="2108200"/>
            <a:ext cx="4216130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53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CA1B7-3114-0B3B-C3FB-7DC04E2E9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28A9AE-0DE6-E7D5-F12F-BC63ED05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74ACAC-D918-A0AB-23AC-5B7F023990DA}"/>
              </a:ext>
            </a:extLst>
          </p:cNvPr>
          <p:cNvSpPr txBox="1"/>
          <p:nvPr/>
        </p:nvSpPr>
        <p:spPr>
          <a:xfrm>
            <a:off x="5046452" y="1400783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Agosto-2026</a:t>
            </a:r>
            <a:endParaRPr lang="en-US" sz="24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EE7C3EE-B408-423D-94E4-FE383DFF32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4398" y="2108200"/>
            <a:ext cx="6583530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1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6BAE73-5A71-A6D1-7EB1-C5308315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Marcas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A8B63CF5-EFA8-3E8A-0ADB-EE3E4845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4E7FF83F-92ED-2766-2E5B-59047940A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Agosto-2026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B9A556-8407-ECFB-D0A2-C7A269DEB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4E20DBF-E8A9-E1A8-F489-0F47ED8B5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9320718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14C0030C-845B-7BDA-08BC-6E3115BE9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27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8DA84-40CC-A3A0-09CE-E913C885B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F20C51-8C5E-B1A5-8342-424E58B9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8D5396E-E29D-A83A-8B6A-E26330D66D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16987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AF9F13A1-28C7-1FE8-11A0-C25697E6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0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BA341-B019-3B75-0F88-8DB728586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33AACF-D02C-B5EE-D89A-0670FBADC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4C57501-94E2-7DC7-6E44-F02B564C31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701702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A96961D8-7612-F90B-FBCD-B03095ABC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4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F05B6-42E1-0CDF-0D01-0A14E914E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B79FBC-63EC-E0B2-F605-37C13F2B9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BBB79FF-6EDF-AB22-4C38-5392626B69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812090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8BD86790-5D72-0003-B04D-83AD9D65D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98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9F6B6-B23D-9F3B-C7DA-64BE84D4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A48C50-4DD4-42F5-3751-FE900615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DB4C1B23-9AAF-81C5-C34C-435EEF97F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366506"/>
              </p:ext>
            </p:extLst>
          </p:nvPr>
        </p:nvGraphicFramePr>
        <p:xfrm>
          <a:off x="877004" y="2108199"/>
          <a:ext cx="5218996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52AFA41-C96F-4DE8-B6CA-8608DEF27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  <p:graphicFrame>
        <p:nvGraphicFramePr>
          <p:cNvPr id="3" name="Content Placeholder 8">
            <a:extLst>
              <a:ext uri="{FF2B5EF4-FFF2-40B4-BE49-F238E27FC236}">
                <a16:creationId xmlns:a16="http://schemas.microsoft.com/office/drawing/2014/main" id="{6A84EF84-5AC7-B3B2-4252-123F5EB478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5125525"/>
              </p:ext>
            </p:extLst>
          </p:nvPr>
        </p:nvGraphicFramePr>
        <p:xfrm>
          <a:off x="6442329" y="2108199"/>
          <a:ext cx="5218996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2322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285B4-7230-5DE7-66FD-2E0321A7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4B2C69-4381-7117-0F1D-92C7CB6959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6926" y="2108200"/>
            <a:ext cx="6598473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2AF7243-0C54-CDB6-B93B-BD5CCD3D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0525495-880B-B041-4305-21A7626B5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869" y="2329073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693C7EA-9AA6-69EE-58CA-50ED05D23967}"/>
              </a:ext>
            </a:extLst>
          </p:cNvPr>
          <p:cNvSpPr txBox="1"/>
          <p:nvPr/>
        </p:nvSpPr>
        <p:spPr>
          <a:xfrm>
            <a:off x="3704961" y="1400783"/>
            <a:ext cx="5020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Agosto-2026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5E77A540-980B-3A72-9AC6-6A082E7E2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13593-D1CD-70B6-50EC-DF222ADFE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DFDA1A-3412-8E1F-8AC9-0DCB9D44E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6926" y="2108200"/>
            <a:ext cx="6598473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882450B-CB82-CE90-8A37-03340B10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A230DC8-1B96-B66A-F78A-DA8ABC718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630" y="2222161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DCD703-E162-BF42-4725-84E363F0D4F3}"/>
              </a:ext>
            </a:extLst>
          </p:cNvPr>
          <p:cNvSpPr txBox="1"/>
          <p:nvPr/>
        </p:nvSpPr>
        <p:spPr>
          <a:xfrm>
            <a:off x="3201324" y="1416584"/>
            <a:ext cx="6088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Enero-Agosto-2026</a:t>
            </a:r>
            <a:endParaRPr lang="en-US" sz="2400" b="1" dirty="0"/>
          </a:p>
        </p:txBody>
      </p:sp>
      <p:pic>
        <p:nvPicPr>
          <p:cNvPr id="10" name="Picture 9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7F4DB274-7A26-F2DA-FD64-0B803086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54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37153-94B4-EFE8-CE8A-B686EEBD0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DE5CC0-866A-1AE6-FB93-664C624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919385-16BC-B5C5-3203-6B1251AA7BFC}"/>
              </a:ext>
            </a:extLst>
          </p:cNvPr>
          <p:cNvSpPr txBox="1"/>
          <p:nvPr/>
        </p:nvSpPr>
        <p:spPr>
          <a:xfrm>
            <a:off x="5046452" y="1400783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Agosto-2026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F75773C-ECC3-BBF0-8847-06847EC5D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9983B2-B955-4C44-E9AA-23E0716943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6963" y="2572250"/>
            <a:ext cx="10058400" cy="28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65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8C03F-0B9D-92B6-84D1-7BA80ED19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40AB1E-F94C-666F-3ADA-E34727DEE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Patentes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55919D10-69C1-8ACE-9C56-F9BC5B033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7BF441BF-B366-3C1D-70EA-DC806164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Agosto-2026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1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A7102-C2DC-A2CD-1716-E55AED60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49F5F7-C871-E7C2-5894-4B8C75D8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08C2871-B774-6F8F-E111-E0BFCE198C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508336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9BAFAB08-0123-FB7C-3CB5-95FED10E2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21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A1E3D-202E-F61A-1D47-1C288D14A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764213-0E2B-5ED4-278D-1D6B4395D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E22AADD-0CEA-9431-E8C0-28D2439E3D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08714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14020CB5-D185-382E-14DB-01E990334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95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5B6C6-9F28-D0F1-9F7E-E3C19D4E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B17A33-0355-95A6-5A80-5B27BA649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68CD0B2-BDC8-4917-361D-67371B65F1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8548002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5767D72A-9206-14B5-7D99-A3F62D697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79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A28A-28C5-2A7D-1329-9E1B16616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119B9D-E952-4291-7B80-DAD17782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2A45C4A-437C-7825-93A9-0E7E0BFB3E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55886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0D84901D-FB8E-3978-7A52-9EB90D52C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60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85F79-54E7-985A-7A54-3DF28A622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A56C80-F8BF-419B-6830-42AF5A70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152CD33F-3E39-B4BD-8638-5AC0018985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1554819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FAAB8B2D-8AA0-10D9-EA0D-D6E102EA3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55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0DE81-BDE5-2073-1941-AA194070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D31B8F-C308-0CD8-5428-8138CD88F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8535" y="2108200"/>
            <a:ext cx="6355255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5B4E8DA-5DE0-7253-060D-85425C73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CE318-D506-3FC6-4102-AEECB10A7A47}"/>
              </a:ext>
            </a:extLst>
          </p:cNvPr>
          <p:cNvSpPr txBox="1"/>
          <p:nvPr/>
        </p:nvSpPr>
        <p:spPr>
          <a:xfrm>
            <a:off x="3646957" y="1419637"/>
            <a:ext cx="5197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Agosto-2026</a:t>
            </a:r>
            <a:endParaRPr lang="en-US" sz="2400" b="1" dirty="0"/>
          </a:p>
        </p:txBody>
      </p:sp>
      <p:pic>
        <p:nvPicPr>
          <p:cNvPr id="8" name="Picture 7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AB44E39B-8EFB-7F70-D2CE-F6FB5965A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  <p:pic>
        <p:nvPicPr>
          <p:cNvPr id="12" name="Picture 11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549C4963-59DD-79DC-7B56-A2FDA1808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585" y="3429000"/>
            <a:ext cx="593387" cy="59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29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CB536-A74E-384D-27F7-BA587C7C3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F0005B5-F2B3-6BB1-55DF-2A0A21D82A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9103" y="2108200"/>
            <a:ext cx="6974119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75A636-3884-FDA1-5863-36A05EDA1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Agosto-2026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BF56D040-EAAD-7D16-5D7C-6E0B8C5A4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877" y="3856871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349683-6136-3CB7-1A51-3C92171F1250}"/>
              </a:ext>
            </a:extLst>
          </p:cNvPr>
          <p:cNvSpPr txBox="1"/>
          <p:nvPr/>
        </p:nvSpPr>
        <p:spPr>
          <a:xfrm>
            <a:off x="3113157" y="1402285"/>
            <a:ext cx="6264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Enero-Agosto-2026</a:t>
            </a:r>
            <a:endParaRPr lang="en-US" sz="2400" b="1" dirty="0"/>
          </a:p>
        </p:txBody>
      </p:sp>
      <p:pic>
        <p:nvPicPr>
          <p:cNvPr id="2" name="Picture 1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23FBF476-25F4-2A30-08EF-D19FD4E11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5265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16c05727-aa75-4e4a-9b5f-8a80a1165891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71af3243-3dd4-4a8d-8c0d-dd76da1f02a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1960</TotalTime>
  <Words>386</Words>
  <Application>Microsoft Office PowerPoint</Application>
  <PresentationFormat>Widescreen</PresentationFormat>
  <Paragraphs>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Poppins</vt:lpstr>
      <vt:lpstr>1_RetrospectVTI</vt:lpstr>
      <vt:lpstr>KPI's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Patentes 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  <vt:lpstr>Estadísticas de Solicitudes de Marcas y Patentes Cierre: Agosto-2026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53</cp:revision>
  <dcterms:created xsi:type="dcterms:W3CDTF">2023-05-01T14:43:40Z</dcterms:created>
  <dcterms:modified xsi:type="dcterms:W3CDTF">2026-09-01T23:03:50Z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